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Proxima Nova Extrabold" panose="020B0604020202020204" charset="0"/>
      <p:bold r:id="rId27"/>
    </p:embeddedFont>
    <p:embeddedFont>
      <p:font typeface="Proxima Nova Semibold" panose="020B0604020202020204" charset="0"/>
      <p:regular r:id="rId28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XM4B9IEuy+u3dpU46ZofQ/rlJ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1e72a55a6_1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g121e72a55a6_1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772bf692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g12772bf692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772bf692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12772bf692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772bf692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g12772bf692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1e72a55a6_1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21e72a55a6_1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1e72a55a6_1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121e72a55a6_1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1e72a55a6_1_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121e72a55a6_1_1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1e72a55a6_1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g121e72a55a6_1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1e72a55a6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g121e72a55a6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6a58bd3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g126a58bd3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772bf69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g12772bf69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1e72a55a6_1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g121e72a55a6_1_1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772bf692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g12772bf692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772bf692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g12772bf692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152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a58bd3ae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g126a58bd3ae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772bf692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12772bf692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21e72a55a6_1_8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g121e72a55a6_1_8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g121e72a55a6_1_810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21e72a55a6_1_8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121e72a55a6_1_8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g121e72a55a6_1_8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g121e72a55a6_1_8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121e72a55a6_1_836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21e72a55a6_1_8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g121e72a55a6_1_842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1e72a55a6_1_8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g121e72a55a6_1_8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121e72a55a6_1_845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1e72a55a6_1_849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1e72a55a6_1_1712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121e72a55a6_1_1712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21e72a55a6_1_8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121e72a55a6_1_8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g121e72a55a6_1_8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g121e72a55a6_1_821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21e72a55a6_1_85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121e72a55a6_1_85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21e72a55a6_1_85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121e72a55a6_1_85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1e72a55a6_1_8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g121e72a55a6_1_814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21e72a55a6_1_8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121e72a55a6_1_8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g121e72a55a6_1_817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21e72a55a6_1_8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121e72a55a6_1_826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1e72a55a6_1_8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g121e72a55a6_1_8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g121e72a55a6_1_829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21e72a55a6_1_8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121e72a55a6_1_833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1F28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21e72a55a6_1_8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21e72a55a6_1_8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121e72a55a6_1_806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g121e72a55a6_1_806"/>
          <p:cNvSpPr txBox="1"/>
          <p:nvPr/>
        </p:nvSpPr>
        <p:spPr>
          <a:xfrm>
            <a:off x="-75" y="4981776"/>
            <a:ext cx="9144000" cy="1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rPr>
              <a:t>© 2019-2022 PRESS SPORTS APP, INC</a:t>
            </a:r>
            <a:endParaRPr sz="700" b="1" i="0" u="none" strike="noStrike" cap="none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10;g121e72a55a6_1_806"/>
          <p:cNvSpPr txBox="1"/>
          <p:nvPr/>
        </p:nvSpPr>
        <p:spPr>
          <a:xfrm>
            <a:off x="76200" y="4981776"/>
            <a:ext cx="9144000" cy="1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- DO NOT DISTRIBUTE</a:t>
            </a:r>
            <a:endParaRPr sz="700" b="1" i="0" u="none" strike="noStrike" cap="none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121e72a55a6_1_1114"/>
          <p:cNvPicPr preferRelativeResize="0"/>
          <p:nvPr/>
        </p:nvPicPr>
        <p:blipFill rotWithShape="1">
          <a:blip r:embed="rId3">
            <a:alphaModFix/>
          </a:blip>
          <a:srcRect t="27497" b="32824"/>
          <a:stretch/>
        </p:blipFill>
        <p:spPr>
          <a:xfrm>
            <a:off x="2571863" y="1333059"/>
            <a:ext cx="4000266" cy="158712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21e72a55a6_1_1114"/>
          <p:cNvSpPr txBox="1"/>
          <p:nvPr/>
        </p:nvSpPr>
        <p:spPr>
          <a:xfrm>
            <a:off x="0" y="3017588"/>
            <a:ext cx="9144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Team Moneyball Data Analysis</a:t>
            </a:r>
            <a:endParaRPr sz="12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r>
              <a:rPr lang="en-US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2022</a:t>
            </a:r>
            <a:endParaRPr sz="12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g121e72a55a6_1_1114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72bf6924_0_44"/>
          <p:cNvSpPr txBox="1"/>
          <p:nvPr/>
        </p:nvSpPr>
        <p:spPr>
          <a:xfrm>
            <a:off x="696075" y="163280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9" name="Google Shape;149;g12772bf6924_0_44"/>
          <p:cNvPicPr preferRelativeResize="0"/>
          <p:nvPr/>
        </p:nvPicPr>
        <p:blipFill rotWithShape="1">
          <a:blip r:embed="rId3">
            <a:alphaModFix/>
          </a:blip>
          <a:srcRect t="27496" b="32825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2772bf6924_0_44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1" name="Google Shape;151;g12772bf6924_0_44"/>
          <p:cNvSpPr txBox="1"/>
          <p:nvPr/>
        </p:nvSpPr>
        <p:spPr>
          <a:xfrm>
            <a:off x="608125" y="529240"/>
            <a:ext cx="72534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Analysis #3</a:t>
            </a:r>
            <a:r>
              <a:rPr lang="en-US" sz="2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4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g12772bf6924_0_44"/>
          <p:cNvSpPr txBox="1"/>
          <p:nvPr/>
        </p:nvSpPr>
        <p:spPr>
          <a:xfrm>
            <a:off x="551025" y="972608"/>
            <a:ext cx="70482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the hypothesis that the more notifications a user receives will lead to a higher number of posts and actions.</a:t>
            </a: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700" b="1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g12772bf6924_0_44"/>
          <p:cNvSpPr/>
          <p:nvPr/>
        </p:nvSpPr>
        <p:spPr>
          <a:xfrm>
            <a:off x="356925" y="2077919"/>
            <a:ext cx="3889200" cy="22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2772bf6924_0_44"/>
          <p:cNvSpPr txBox="1"/>
          <p:nvPr/>
        </p:nvSpPr>
        <p:spPr>
          <a:xfrm>
            <a:off x="363125" y="4491284"/>
            <a:ext cx="1758900" cy="31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 b="1">
                <a:solidFill>
                  <a:srgbClr val="FF0000"/>
                </a:solidFill>
                <a:highlight>
                  <a:srgbClr val="FFFFFF"/>
                </a:highlight>
              </a:rPr>
              <a:t>The r-squared is: 0.5107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5" name="Google Shape;155;g12772bf6924_0_44"/>
          <p:cNvSpPr/>
          <p:nvPr/>
        </p:nvSpPr>
        <p:spPr>
          <a:xfrm>
            <a:off x="4715975" y="2101574"/>
            <a:ext cx="3889200" cy="22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772bf6924_0_44"/>
          <p:cNvSpPr txBox="1"/>
          <p:nvPr/>
        </p:nvSpPr>
        <p:spPr>
          <a:xfrm>
            <a:off x="4715975" y="4491284"/>
            <a:ext cx="1758900" cy="31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 b="1">
                <a:solidFill>
                  <a:srgbClr val="FF0000"/>
                </a:solidFill>
                <a:highlight>
                  <a:srgbClr val="FFFFFF"/>
                </a:highlight>
              </a:rPr>
              <a:t>The r-squared is: 0.5839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7" name="Google Shape;157;g12772bf6924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75" y="1931555"/>
            <a:ext cx="3695100" cy="24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2772bf6924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287" y="2030512"/>
            <a:ext cx="3536574" cy="23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2772bf6924_0_78"/>
          <p:cNvPicPr preferRelativeResize="0"/>
          <p:nvPr/>
        </p:nvPicPr>
        <p:blipFill rotWithShape="1">
          <a:blip r:embed="rId3">
            <a:alphaModFix/>
          </a:blip>
          <a:srcRect t="27496" b="32825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2772bf6924_0_78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5" name="Google Shape;165;g12772bf6924_0_78"/>
          <p:cNvSpPr txBox="1"/>
          <p:nvPr/>
        </p:nvSpPr>
        <p:spPr>
          <a:xfrm>
            <a:off x="600525" y="7964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Conclusions</a:t>
            </a:r>
            <a:endParaRPr sz="42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" name="Google Shape;166;g12772bf6924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587" y="1210656"/>
            <a:ext cx="7298825" cy="35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772bf6924_0_90"/>
          <p:cNvSpPr txBox="1"/>
          <p:nvPr/>
        </p:nvSpPr>
        <p:spPr>
          <a:xfrm>
            <a:off x="543675" y="1066800"/>
            <a:ext cx="4432200" cy="3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72" name="Google Shape;172;g12772bf6924_0_90"/>
          <p:cNvPicPr preferRelativeResize="0"/>
          <p:nvPr/>
        </p:nvPicPr>
        <p:blipFill rotWithShape="1">
          <a:blip r:embed="rId3">
            <a:alphaModFix/>
          </a:blip>
          <a:srcRect t="27496" b="32825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2772bf6924_0_90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74" name="Google Shape;174;g12772bf6924_0_90"/>
          <p:cNvSpPr txBox="1"/>
          <p:nvPr/>
        </p:nvSpPr>
        <p:spPr>
          <a:xfrm>
            <a:off x="577675" y="-1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Takeaways</a:t>
            </a:r>
            <a:endParaRPr sz="42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g12772bf6924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900" y="1722125"/>
            <a:ext cx="3672249" cy="21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2772bf6924_0_90"/>
          <p:cNvSpPr txBox="1"/>
          <p:nvPr/>
        </p:nvSpPr>
        <p:spPr>
          <a:xfrm>
            <a:off x="294765" y="1013484"/>
            <a:ext cx="50010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CADE4"/>
                </a:solidFill>
              </a:rPr>
              <a:t> 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- Although the data suggests there is no correlation between # of students at a school and overall engagement, Team Moneyball believes doing a better job of connecting users at a school inside the app could lead to higher engagement due to increased following counts and notifications being received.</a:t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- Helping guide users to connect and grow their followings through inviting friends outside the app should not only help Press Sports increase engagement but also grow their overall user base. </a:t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- By helping users connect and grow their followings inside the app, this will lead to more notifications received for a particular which will lead to more engagement and posts inside the app.</a:t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- Press Sports will gain a better understanding of where their marketing campaigns or resources may be most effective by using the heatmap provided by Google Maps</a:t>
            </a: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>
              <a:solidFill>
                <a:srgbClr val="66FCF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21e72a55a6_1_1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402" y="2215045"/>
            <a:ext cx="887195" cy="71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21e72a55a6_1_1126"/>
          <p:cNvPicPr preferRelativeResize="0"/>
          <p:nvPr/>
        </p:nvPicPr>
        <p:blipFill rotWithShape="1">
          <a:blip r:embed="rId4">
            <a:alphaModFix/>
          </a:blip>
          <a:srcRect t="27497" b="32824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21e72a55a6_1_1126"/>
          <p:cNvSpPr txBox="1"/>
          <p:nvPr/>
        </p:nvSpPr>
        <p:spPr>
          <a:xfrm>
            <a:off x="3259238" y="3061350"/>
            <a:ext cx="26256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66FCF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LET’S GO!</a:t>
            </a:r>
            <a:endParaRPr sz="1800" b="0" i="0" u="none" strike="noStrike" cap="none">
              <a:solidFill>
                <a:srgbClr val="66F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21e72a55a6_1_1126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1e72a55a6_1_708"/>
          <p:cNvSpPr txBox="1"/>
          <p:nvPr/>
        </p:nvSpPr>
        <p:spPr>
          <a:xfrm>
            <a:off x="381250" y="341575"/>
            <a:ext cx="3984600" cy="17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Why we win &amp; the ecosystem</a:t>
            </a:r>
            <a:endParaRPr sz="19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Focused on social / network effects</a:t>
            </a:r>
            <a:endParaRPr sz="14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Huge head start</a:t>
            </a:r>
            <a:endParaRPr sz="14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Superior ratings/reviews</a:t>
            </a:r>
            <a:endParaRPr sz="14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Focused on content</a:t>
            </a:r>
            <a:endParaRPr sz="14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0" name="Google Shape;190;g121e72a55a6_1_708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21e72a55a6_1_1437"/>
          <p:cNvPicPr preferRelativeResize="0"/>
          <p:nvPr/>
        </p:nvPicPr>
        <p:blipFill rotWithShape="1">
          <a:blip r:embed="rId3">
            <a:alphaModFix/>
          </a:blip>
          <a:srcRect t="11950" b="12404"/>
          <a:stretch/>
        </p:blipFill>
        <p:spPr>
          <a:xfrm>
            <a:off x="-28225" y="1137500"/>
            <a:ext cx="6413972" cy="36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21e72a55a6_1_1437"/>
          <p:cNvSpPr txBox="1"/>
          <p:nvPr/>
        </p:nvSpPr>
        <p:spPr>
          <a:xfrm>
            <a:off x="328249" y="307254"/>
            <a:ext cx="5241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App Launching in Q2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121e72a55a6_1_1437"/>
          <p:cNvPicPr preferRelativeResize="0"/>
          <p:nvPr/>
        </p:nvPicPr>
        <p:blipFill rotWithShape="1">
          <a:blip r:embed="rId4">
            <a:alphaModFix/>
          </a:blip>
          <a:srcRect t="27497" b="32824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21e72a55a6_1_1437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99" name="Google Shape;199;g121e72a55a6_1_1437"/>
          <p:cNvPicPr preferRelativeResize="0"/>
          <p:nvPr/>
        </p:nvPicPr>
        <p:blipFill rotWithShape="1">
          <a:blip r:embed="rId5">
            <a:alphaModFix/>
          </a:blip>
          <a:srcRect l="36605" t="13695" r="36632" b="14627"/>
          <a:stretch/>
        </p:blipFill>
        <p:spPr>
          <a:xfrm>
            <a:off x="6684499" y="1089725"/>
            <a:ext cx="1868976" cy="36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1e72a55a6_1_1592"/>
          <p:cNvSpPr txBox="1"/>
          <p:nvPr/>
        </p:nvSpPr>
        <p:spPr>
          <a:xfrm>
            <a:off x="435950" y="891900"/>
            <a:ext cx="3746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Why </a:t>
            </a:r>
            <a:endParaRPr sz="48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 Z Athletes </a:t>
            </a:r>
            <a:r>
              <a:rPr lang="en-US" sz="4800" b="1" i="0" u="none" strike="noStrike" cap="none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Love</a:t>
            </a:r>
            <a:endParaRPr sz="48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Press Sports</a:t>
            </a:r>
            <a:endParaRPr sz="48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" name="Google Shape;205;g121e72a55a6_1_1592"/>
          <p:cNvPicPr preferRelativeResize="0"/>
          <p:nvPr/>
        </p:nvPicPr>
        <p:blipFill rotWithShape="1">
          <a:blip r:embed="rId3">
            <a:alphaModFix/>
          </a:blip>
          <a:srcRect t="27497" b="32824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21e72a55a6_1_1592"/>
          <p:cNvSpPr txBox="1"/>
          <p:nvPr/>
        </p:nvSpPr>
        <p:spPr>
          <a:xfrm>
            <a:off x="4668300" y="986450"/>
            <a:ext cx="42792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66FCF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Just For Athletes</a:t>
            </a:r>
            <a:endParaRPr sz="1900" b="0" i="0" u="none" strike="noStrike" cap="none">
              <a:solidFill>
                <a:srgbClr val="66FCF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Press Sports provides utility for athletes to capture and share their sports moments with others just like them</a:t>
            </a:r>
            <a:endParaRPr sz="1200" b="0" i="0" u="none" strike="noStrike" cap="non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7" name="Google Shape;207;g121e72a55a6_1_1592"/>
          <p:cNvSpPr txBox="1"/>
          <p:nvPr/>
        </p:nvSpPr>
        <p:spPr>
          <a:xfrm>
            <a:off x="4668300" y="2075900"/>
            <a:ext cx="42792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66FCF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Positive Community</a:t>
            </a:r>
            <a:endParaRPr sz="1900" b="0" i="0" u="none" strike="noStrike" cap="none">
              <a:solidFill>
                <a:srgbClr val="66FCF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Regardless of skill or level of play, the community encourages each other </a:t>
            </a:r>
            <a:endParaRPr sz="1200" b="0" i="0" u="none" strike="noStrike" cap="non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8" name="Google Shape;208;g121e72a55a6_1_1592"/>
          <p:cNvSpPr txBox="1"/>
          <p:nvPr/>
        </p:nvSpPr>
        <p:spPr>
          <a:xfrm>
            <a:off x="4642025" y="3153725"/>
            <a:ext cx="42792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66FCF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Gain Exposure</a:t>
            </a:r>
            <a:endParaRPr sz="1900" b="0" i="0" u="none" strike="noStrike" cap="none">
              <a:solidFill>
                <a:srgbClr val="66FCF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Athletes can easily share their journey with friends, family, teammates and even college recruiters</a:t>
            </a:r>
            <a:endParaRPr sz="1200" b="0" i="0" u="none" strike="noStrike" cap="non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9" name="Google Shape;209;g121e72a55a6_1_1592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1e72a55a6_0_907"/>
          <p:cNvSpPr txBox="1"/>
          <p:nvPr/>
        </p:nvSpPr>
        <p:spPr>
          <a:xfrm>
            <a:off x="716925" y="86125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Press Sports is</a:t>
            </a:r>
            <a:r>
              <a:rPr lang="en-US" sz="19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the top sports social platform for </a:t>
            </a:r>
            <a:r>
              <a:rPr lang="en-US" sz="19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amateur </a:t>
            </a:r>
            <a:r>
              <a:rPr lang="en-US" sz="19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athletes looking to connect and share their sports moments. </a:t>
            </a:r>
            <a:endParaRPr sz="19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g121e72a55a6_0_907"/>
          <p:cNvSpPr txBox="1"/>
          <p:nvPr/>
        </p:nvSpPr>
        <p:spPr>
          <a:xfrm>
            <a:off x="716925" y="2104350"/>
            <a:ext cx="41163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Athletes across all skill levels and sports share their sports journeys </a:t>
            </a:r>
            <a:r>
              <a:rPr lang="en-US" sz="13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through sharing</a:t>
            </a:r>
            <a:r>
              <a:rPr lang="en-US" sz="1300" b="0" i="0" u="none" strike="noStrike" cap="none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 training to practice to in-game highlights.</a:t>
            </a:r>
            <a:endParaRPr sz="1300" b="0" i="0" u="none" strike="noStrike" cap="none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g121e72a55a6_0_907"/>
          <p:cNvPicPr preferRelativeResize="0"/>
          <p:nvPr/>
        </p:nvPicPr>
        <p:blipFill rotWithShape="1">
          <a:blip r:embed="rId3">
            <a:alphaModFix/>
          </a:blip>
          <a:srcRect t="27497" b="32824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21e72a55a6_0_907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76" name="Google Shape;76;g121e72a55a6_0_907"/>
          <p:cNvPicPr preferRelativeResize="0"/>
          <p:nvPr/>
        </p:nvPicPr>
        <p:blipFill rotWithShape="1">
          <a:blip r:embed="rId4">
            <a:alphaModFix/>
          </a:blip>
          <a:srcRect l="35948" r="34999"/>
          <a:stretch/>
        </p:blipFill>
        <p:spPr>
          <a:xfrm>
            <a:off x="5389637" y="-142150"/>
            <a:ext cx="202882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21e72a55a6_0_907"/>
          <p:cNvPicPr preferRelativeResize="0"/>
          <p:nvPr/>
        </p:nvPicPr>
        <p:blipFill rotWithShape="1">
          <a:blip r:embed="rId5">
            <a:alphaModFix/>
          </a:blip>
          <a:srcRect l="35019" r="34572"/>
          <a:stretch/>
        </p:blipFill>
        <p:spPr>
          <a:xfrm>
            <a:off x="6766850" y="801225"/>
            <a:ext cx="1838323" cy="44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a58bd3ae_0_0"/>
          <p:cNvSpPr txBox="1"/>
          <p:nvPr/>
        </p:nvSpPr>
        <p:spPr>
          <a:xfrm>
            <a:off x="696075" y="163280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We are searching for a method to analyze and understand the driving factors of engagement with the app and other users around the country.</a:t>
            </a:r>
            <a:endParaRPr sz="19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3" name="Google Shape;83;g126a58bd3ae_0_0"/>
          <p:cNvSpPr txBox="1"/>
          <p:nvPr/>
        </p:nvSpPr>
        <p:spPr>
          <a:xfrm>
            <a:off x="696075" y="2918075"/>
            <a:ext cx="41163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type of user engagement that drives the highest level of user interaction?</a:t>
            </a:r>
            <a:endParaRPr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g126a58bd3ae_0_0"/>
          <p:cNvPicPr preferRelativeResize="0"/>
          <p:nvPr/>
        </p:nvPicPr>
        <p:blipFill rotWithShape="1">
          <a:blip r:embed="rId3">
            <a:alphaModFix/>
          </a:blip>
          <a:srcRect t="27496" b="32825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26a58bd3ae_0_0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6" name="Google Shape;86;g126a58bd3ae_0_0"/>
          <p:cNvSpPr txBox="1"/>
          <p:nvPr/>
        </p:nvSpPr>
        <p:spPr>
          <a:xfrm>
            <a:off x="592875" y="49875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Description</a:t>
            </a:r>
            <a:r>
              <a:rPr lang="en-US" sz="2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 Engagement</a:t>
            </a:r>
            <a:endParaRPr sz="42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g126a58bd3ae_0_0"/>
          <p:cNvPicPr preferRelativeResize="0"/>
          <p:nvPr/>
        </p:nvPicPr>
        <p:blipFill rotWithShape="1">
          <a:blip r:embed="rId4">
            <a:alphaModFix/>
          </a:blip>
          <a:srcRect l="36603" t="13697" r="36633" b="14622"/>
          <a:stretch/>
        </p:blipFill>
        <p:spPr>
          <a:xfrm>
            <a:off x="6134100" y="708750"/>
            <a:ext cx="1992648" cy="39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772bf6924_0_1"/>
          <p:cNvSpPr txBox="1"/>
          <p:nvPr/>
        </p:nvSpPr>
        <p:spPr>
          <a:xfrm>
            <a:off x="696075" y="1388975"/>
            <a:ext cx="4279200" cy="3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team was able to obtain a large dataset containing information about different users on Press Sports via a CSV file. The file contained user-related information regarding their interaction with the app which was used to facilitate the analysis. This data included 30k+ users with details such as: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IDs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names/counts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Location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Followers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Notification Counts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Posts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-"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Actions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6999"/>
              </a:lnSpc>
              <a:spcBef>
                <a:spcPts val="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3" name="Google Shape;93;g12772bf6924_0_1"/>
          <p:cNvPicPr preferRelativeResize="0"/>
          <p:nvPr/>
        </p:nvPicPr>
        <p:blipFill rotWithShape="1">
          <a:blip r:embed="rId3">
            <a:alphaModFix/>
          </a:blip>
          <a:srcRect t="27496" b="32825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2772bf6924_0_1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5" name="Google Shape;95;g12772bf6924_0_1"/>
          <p:cNvSpPr txBox="1"/>
          <p:nvPr/>
        </p:nvSpPr>
        <p:spPr>
          <a:xfrm>
            <a:off x="600525" y="15584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Source</a:t>
            </a:r>
            <a:endParaRPr sz="42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" name="Google Shape;96;g12772bf6924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175" y="1901475"/>
            <a:ext cx="3863925" cy="225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1e72a55a6_1_1141"/>
          <p:cNvSpPr txBox="1"/>
          <p:nvPr/>
        </p:nvSpPr>
        <p:spPr>
          <a:xfrm>
            <a:off x="642775" y="802275"/>
            <a:ext cx="72534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we wanted to answer:</a:t>
            </a:r>
            <a:endParaRPr sz="30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endParaRPr sz="42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g121e72a55a6_1_1141"/>
          <p:cNvPicPr preferRelativeResize="0"/>
          <p:nvPr/>
        </p:nvPicPr>
        <p:blipFill rotWithShape="1">
          <a:blip r:embed="rId3">
            <a:alphaModFix/>
          </a:blip>
          <a:srcRect t="27497" b="32824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21e72a55a6_1_1141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04" name="Google Shape;104;g121e72a55a6_1_1141"/>
          <p:cNvSpPr txBox="1"/>
          <p:nvPr/>
        </p:nvSpPr>
        <p:spPr>
          <a:xfrm>
            <a:off x="501420" y="1535663"/>
            <a:ext cx="87264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-US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higher number of users at a school results in a higher number of posts.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-US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higher number of users at a school results in a higher number of actions.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-US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higher number of followers a user has will lead to a higher number of posts.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-US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higher number of followers a user has will lead to a higher number of actions.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-US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more notifications a user receives (likes, comments, etc.) will inspire more posts by the user.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-US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more notifications a user receives (likes, comments, etc.) will inspire more actions by the user.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2772bf6924_0_14"/>
          <p:cNvPicPr preferRelativeResize="0"/>
          <p:nvPr/>
        </p:nvPicPr>
        <p:blipFill rotWithShape="1">
          <a:blip r:embed="rId3">
            <a:alphaModFix/>
          </a:blip>
          <a:srcRect t="27496" b="32825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2772bf6924_0_14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1" name="Google Shape;111;g12772bf6924_0_14"/>
          <p:cNvSpPr txBox="1"/>
          <p:nvPr/>
        </p:nvSpPr>
        <p:spPr>
          <a:xfrm>
            <a:off x="600525" y="15584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Exploration and Cleaning</a:t>
            </a:r>
            <a:endParaRPr sz="32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30636-BBBC-4D53-957A-2F6EB196C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42451"/>
            <a:ext cx="3991828" cy="2995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BFBABA-CDC0-4232-AE6C-EE37FA5D9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232" y="1242451"/>
            <a:ext cx="4974767" cy="29954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2772bf6924_0_14"/>
          <p:cNvPicPr preferRelativeResize="0"/>
          <p:nvPr/>
        </p:nvPicPr>
        <p:blipFill rotWithShape="1">
          <a:blip r:embed="rId3">
            <a:alphaModFix/>
          </a:blip>
          <a:srcRect t="27496" b="32825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2772bf6924_0_14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1" name="Google Shape;111;g12772bf6924_0_14"/>
          <p:cNvSpPr txBox="1"/>
          <p:nvPr/>
        </p:nvSpPr>
        <p:spPr>
          <a:xfrm>
            <a:off x="351429" y="0"/>
            <a:ext cx="72534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Exploration and Cleaning</a:t>
            </a:r>
            <a:endParaRPr sz="3200" b="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F921C-8571-4F44-854D-66E1FE55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3" y="786177"/>
            <a:ext cx="3627434" cy="4163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52A3A-DAC2-477B-8CA5-7F472CE1C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218" y="786176"/>
            <a:ext cx="3621338" cy="41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0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6a58bd3ae_1_9"/>
          <p:cNvSpPr txBox="1"/>
          <p:nvPr/>
        </p:nvSpPr>
        <p:spPr>
          <a:xfrm>
            <a:off x="696075" y="163280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9" name="Google Shape;119;g126a58bd3ae_1_9"/>
          <p:cNvPicPr preferRelativeResize="0"/>
          <p:nvPr/>
        </p:nvPicPr>
        <p:blipFill rotWithShape="1">
          <a:blip r:embed="rId3">
            <a:alphaModFix/>
          </a:blip>
          <a:srcRect t="27496" b="32825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26a58bd3ae_1_9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21" name="Google Shape;121;g126a58bd3ae_1_9"/>
          <p:cNvSpPr txBox="1"/>
          <p:nvPr/>
        </p:nvSpPr>
        <p:spPr>
          <a:xfrm>
            <a:off x="608125" y="529240"/>
            <a:ext cx="72534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Analysis #1</a:t>
            </a:r>
            <a:r>
              <a:rPr lang="en-US" sz="2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4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g126a58bd3ae_1_9"/>
          <p:cNvSpPr txBox="1"/>
          <p:nvPr/>
        </p:nvSpPr>
        <p:spPr>
          <a:xfrm>
            <a:off x="551025" y="972608"/>
            <a:ext cx="70482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the hypothesis that the higher number of students at a school will lead to a higher number of posts and actions.</a:t>
            </a: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700" b="1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g126a58bd3ae_1_9"/>
          <p:cNvSpPr/>
          <p:nvPr/>
        </p:nvSpPr>
        <p:spPr>
          <a:xfrm>
            <a:off x="356925" y="2077919"/>
            <a:ext cx="3889200" cy="22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26a58bd3ae_1_9"/>
          <p:cNvSpPr txBox="1"/>
          <p:nvPr/>
        </p:nvSpPr>
        <p:spPr>
          <a:xfrm>
            <a:off x="363125" y="4491284"/>
            <a:ext cx="1758900" cy="31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 b="1">
                <a:solidFill>
                  <a:srgbClr val="FF0000"/>
                </a:solidFill>
                <a:highlight>
                  <a:srgbClr val="FFFFFF"/>
                </a:highlight>
              </a:rPr>
              <a:t>The r-squared is: 0.004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5" name="Google Shape;125;g126a58bd3ae_1_9"/>
          <p:cNvSpPr/>
          <p:nvPr/>
        </p:nvSpPr>
        <p:spPr>
          <a:xfrm>
            <a:off x="4715975" y="2101574"/>
            <a:ext cx="3889200" cy="22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g126a58bd3ae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713" y="1989558"/>
            <a:ext cx="3613725" cy="24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26a58bd3ae_1_9"/>
          <p:cNvSpPr txBox="1"/>
          <p:nvPr/>
        </p:nvSpPr>
        <p:spPr>
          <a:xfrm>
            <a:off x="4715975" y="4491284"/>
            <a:ext cx="1758900" cy="31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 b="1">
                <a:solidFill>
                  <a:srgbClr val="FF0000"/>
                </a:solidFill>
                <a:highlight>
                  <a:srgbClr val="FFFFFF"/>
                </a:highlight>
              </a:rPr>
              <a:t>The r-squared is: 0.005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8" name="Google Shape;128;g126a58bd3ae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75" y="1997176"/>
            <a:ext cx="3515498" cy="2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772bf6924_0_30"/>
          <p:cNvSpPr txBox="1"/>
          <p:nvPr/>
        </p:nvSpPr>
        <p:spPr>
          <a:xfrm>
            <a:off x="696075" y="1632800"/>
            <a:ext cx="4279200" cy="1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g12772bf6924_0_30"/>
          <p:cNvPicPr preferRelativeResize="0"/>
          <p:nvPr/>
        </p:nvPicPr>
        <p:blipFill rotWithShape="1">
          <a:blip r:embed="rId3">
            <a:alphaModFix/>
          </a:blip>
          <a:srcRect t="27496" b="32825"/>
          <a:stretch/>
        </p:blipFill>
        <p:spPr>
          <a:xfrm>
            <a:off x="7896175" y="383800"/>
            <a:ext cx="709001" cy="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772bf6924_0_30"/>
          <p:cNvSpPr txBox="1">
            <a:spLocks noGrp="1"/>
          </p:cNvSpPr>
          <p:nvPr>
            <p:ph type="sldNum" idx="12"/>
          </p:nvPr>
        </p:nvSpPr>
        <p:spPr>
          <a:xfrm>
            <a:off x="8472458" y="481521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6" name="Google Shape;136;g12772bf6924_0_30"/>
          <p:cNvSpPr txBox="1"/>
          <p:nvPr/>
        </p:nvSpPr>
        <p:spPr>
          <a:xfrm>
            <a:off x="608125" y="529240"/>
            <a:ext cx="72534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Analysis #2</a:t>
            </a:r>
            <a:r>
              <a:rPr lang="en-US" sz="2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4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g12772bf6924_0_30"/>
          <p:cNvSpPr txBox="1"/>
          <p:nvPr/>
        </p:nvSpPr>
        <p:spPr>
          <a:xfrm>
            <a:off x="551025" y="972608"/>
            <a:ext cx="70482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FCF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the hypothesis that the more followers a user has will lead to a higher number of posts and actions.</a:t>
            </a: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700" b="1">
              <a:solidFill>
                <a:srgbClr val="66FC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g12772bf6924_0_30"/>
          <p:cNvSpPr/>
          <p:nvPr/>
        </p:nvSpPr>
        <p:spPr>
          <a:xfrm>
            <a:off x="356925" y="2077919"/>
            <a:ext cx="3889200" cy="22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2772bf6924_0_30"/>
          <p:cNvSpPr txBox="1"/>
          <p:nvPr/>
        </p:nvSpPr>
        <p:spPr>
          <a:xfrm>
            <a:off x="363125" y="4491284"/>
            <a:ext cx="1758900" cy="31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 b="1">
                <a:solidFill>
                  <a:srgbClr val="FF0000"/>
                </a:solidFill>
                <a:highlight>
                  <a:srgbClr val="FFFFFF"/>
                </a:highlight>
              </a:rPr>
              <a:t>The r-squared is: 0.3101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40" name="Google Shape;140;g12772bf6924_0_30"/>
          <p:cNvSpPr/>
          <p:nvPr/>
        </p:nvSpPr>
        <p:spPr>
          <a:xfrm>
            <a:off x="4715975" y="2101574"/>
            <a:ext cx="3889200" cy="22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2772bf6924_0_30"/>
          <p:cNvSpPr txBox="1"/>
          <p:nvPr/>
        </p:nvSpPr>
        <p:spPr>
          <a:xfrm>
            <a:off x="4715975" y="4491284"/>
            <a:ext cx="1758900" cy="31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 b="1">
                <a:solidFill>
                  <a:srgbClr val="FF0000"/>
                </a:solidFill>
                <a:highlight>
                  <a:srgbClr val="FFFFFF"/>
                </a:highlight>
              </a:rPr>
              <a:t>The r-squared is: 0.6137</a:t>
            </a:r>
            <a:endParaRPr sz="1200">
              <a:solidFill>
                <a:srgbClr val="FF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2" name="Google Shape;142;g12772bf6924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62" y="1962199"/>
            <a:ext cx="3606725" cy="240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2772bf6924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225" y="2110610"/>
            <a:ext cx="3606700" cy="226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649</Words>
  <Application>Microsoft Office PowerPoint</Application>
  <PresentationFormat>On-screen Show (16:9)</PresentationFormat>
  <Paragraphs>87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Proxima Nova Extrabold</vt:lpstr>
      <vt:lpstr>Helvetica Neue</vt:lpstr>
      <vt:lpstr>Proxima Nova</vt:lpstr>
      <vt:lpstr>Proxima Nova Semibold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Fernandez</cp:lastModifiedBy>
  <cp:revision>1</cp:revision>
  <dcterms:modified xsi:type="dcterms:W3CDTF">2022-05-02T21:27:29Z</dcterms:modified>
</cp:coreProperties>
</file>